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ШКОЛА ПАЦИЕНТА «АРТРИТ»</a:t>
            </a:r>
            <a:br>
              <a:rPr lang="ru-RU" dirty="0" smtClean="0"/>
            </a:br>
            <a:r>
              <a:rPr lang="ru-RU" dirty="0" smtClean="0"/>
              <a:t>               (для детей)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ТУВИНСКОЕ РЕСПУБЛИКАНСКОЕ РЕГИОНАЛЬНОЕ</a:t>
            </a:r>
            <a:br>
              <a:rPr lang="ru-RU" dirty="0"/>
            </a:br>
            <a:r>
              <a:rPr lang="ru-RU" dirty="0"/>
              <a:t>ОТДЕЛЕНИЕ ОБЩЕРОССИЙСКОЙ ОБЩЕСТВЕННОЙ</a:t>
            </a:r>
            <a:br>
              <a:rPr lang="ru-RU" dirty="0"/>
            </a:br>
            <a:r>
              <a:rPr lang="ru-RU" dirty="0"/>
              <a:t>ОРГАНИЗАЦИИ ИНВАЛИДОВ «РОССИЙСКАЯ</a:t>
            </a:r>
            <a:br>
              <a:rPr lang="ru-RU" dirty="0"/>
            </a:br>
            <a:r>
              <a:rPr lang="ru-RU" dirty="0"/>
              <a:t>РЕВМАТОЛОГИЧЕСКАЯ АССОЦИАЦИЯ</a:t>
            </a:r>
            <a:br>
              <a:rPr lang="ru-RU" dirty="0"/>
            </a:br>
            <a:r>
              <a:rPr lang="ru-RU" dirty="0"/>
              <a:t>«НАДЕЖДА</a:t>
            </a:r>
            <a:r>
              <a:rPr lang="ru-RU" dirty="0" smtClean="0"/>
              <a:t>»</a:t>
            </a:r>
          </a:p>
          <a:p>
            <a:pPr algn="l"/>
            <a:r>
              <a:rPr lang="ru-RU" dirty="0" smtClean="0"/>
              <a:t>                           25 </a:t>
            </a:r>
            <a:r>
              <a:rPr lang="ru-RU" dirty="0"/>
              <a:t>октября 2014 </a:t>
            </a:r>
            <a:r>
              <a:rPr lang="ru-RU" dirty="0" smtClean="0"/>
              <a:t>года                                     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   г</a:t>
            </a:r>
            <a:r>
              <a:rPr lang="ru-RU" dirty="0"/>
              <a:t>. </a:t>
            </a:r>
            <a:r>
              <a:rPr lang="ru-RU" dirty="0" smtClean="0"/>
              <a:t>Кызыл  Республика </a:t>
            </a:r>
            <a:r>
              <a:rPr lang="ru-RU" dirty="0"/>
              <a:t>Тыва</a:t>
            </a:r>
          </a:p>
        </p:txBody>
      </p:sp>
    </p:spTree>
    <p:extLst>
      <p:ext uri="{BB962C8B-B14F-4D97-AF65-F5344CB8AC3E}">
        <p14:creationId xmlns:p14="http://schemas.microsoft.com/office/powerpoint/2010/main" xmlns="" val="16511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1162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Школа пациента 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dirty="0">
                <a:solidFill>
                  <a:srgbClr val="04617B"/>
                </a:solidFill>
              </a:rPr>
              <a:t>                  </a:t>
            </a:r>
            <a:r>
              <a:rPr lang="ru-RU" sz="2400" dirty="0" smtClean="0">
                <a:solidFill>
                  <a:srgbClr val="04617B"/>
                </a:solidFill>
              </a:rPr>
              <a:t>Награждение  детей лечащими врачами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276872"/>
            <a:ext cx="2743200" cy="39715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Медали  </a:t>
            </a:r>
            <a:r>
              <a:rPr lang="ru-RU" sz="1800" dirty="0"/>
              <a:t>«Самый умный», «Самый симпатичный» , «Самый скромный», «Самый дружелюбный», «Самый активный</a:t>
            </a:r>
            <a:r>
              <a:rPr lang="ru-RU" sz="1800" dirty="0" smtClean="0"/>
              <a:t>» получили все дети.</a:t>
            </a:r>
          </a:p>
          <a:p>
            <a:r>
              <a:rPr lang="ru-RU" sz="1800" dirty="0" smtClean="0"/>
              <a:t>Каждый в своей номинации.</a:t>
            </a:r>
          </a:p>
          <a:p>
            <a:r>
              <a:rPr lang="ru-RU" sz="1800" dirty="0" smtClean="0"/>
              <a:t> Мы  с врачами не ожидали того, что так у них загорятся глаза!!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2258483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xmlns="" val="41232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18648" cy="116205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Школа </a:t>
            </a:r>
            <a:r>
              <a:rPr lang="ru-RU" dirty="0">
                <a:solidFill>
                  <a:srgbClr val="FF0000"/>
                </a:solidFill>
              </a:rPr>
              <a:t>пациента 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sz="2800" dirty="0">
                <a:solidFill>
                  <a:srgbClr val="04617B"/>
                </a:solidFill>
              </a:rPr>
              <a:t>                  </a:t>
            </a:r>
            <a:r>
              <a:rPr lang="ru-RU" sz="2800" dirty="0" smtClean="0">
                <a:solidFill>
                  <a:srgbClr val="04617B"/>
                </a:solidFill>
              </a:rPr>
              <a:t>Поездка в «</a:t>
            </a:r>
            <a:r>
              <a:rPr lang="ru-RU" sz="2800" dirty="0" err="1" smtClean="0">
                <a:solidFill>
                  <a:srgbClr val="04617B"/>
                </a:solidFill>
              </a:rPr>
              <a:t>Алдын-Булак</a:t>
            </a:r>
            <a:r>
              <a:rPr lang="ru-RU" sz="2800" dirty="0" smtClean="0">
                <a:solidFill>
                  <a:srgbClr val="04617B"/>
                </a:solidFill>
              </a:rPr>
              <a:t>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1800" b="1" dirty="0"/>
              <a:t>Этнокультурный комплекс «</a:t>
            </a:r>
            <a:r>
              <a:rPr lang="ru-RU" sz="1800" b="1" dirty="0" err="1"/>
              <a:t>Алдын-Булак</a:t>
            </a:r>
            <a:r>
              <a:rPr lang="ru-RU" sz="1800" b="1" dirty="0"/>
              <a:t>»</a:t>
            </a:r>
            <a:r>
              <a:rPr lang="ru-RU" sz="1800" dirty="0"/>
              <a:t> – </a:t>
            </a:r>
            <a:r>
              <a:rPr lang="ru-RU" sz="1800" dirty="0" smtClean="0"/>
              <a:t>музей </a:t>
            </a:r>
            <a:r>
              <a:rPr lang="ru-RU" sz="1800" dirty="0"/>
              <a:t>под открытым небом. Он расположен в 45 км от города Кызыл </a:t>
            </a:r>
            <a:r>
              <a:rPr lang="ru-RU" sz="1800" dirty="0" smtClean="0"/>
              <a:t>на </a:t>
            </a:r>
            <a:r>
              <a:rPr lang="ru-RU" sz="1800" dirty="0"/>
              <a:t>берегу реки Енисей.</a:t>
            </a:r>
          </a:p>
          <a:p>
            <a:pPr fontAlgn="t"/>
            <a:r>
              <a:rPr lang="ru-RU" sz="1800" dirty="0" smtClean="0"/>
              <a:t>Место </a:t>
            </a:r>
            <a:r>
              <a:rPr lang="ru-RU" sz="1800" dirty="0"/>
              <a:t>строительства </a:t>
            </a:r>
            <a:r>
              <a:rPr lang="ru-RU" sz="1800" dirty="0" err="1"/>
              <a:t>Алдын-Булака</a:t>
            </a:r>
            <a:r>
              <a:rPr lang="ru-RU" sz="1800" dirty="0"/>
              <a:t> выбрано не случайно: именно здесь в древние времена располагалась ханская стоянка, и считается одним из возможных мест, где похоронен </a:t>
            </a:r>
            <a:r>
              <a:rPr lang="ru-RU" sz="1800" dirty="0" err="1"/>
              <a:t>Чингис</a:t>
            </a:r>
            <a:r>
              <a:rPr lang="ru-RU" sz="1800" dirty="0"/>
              <a:t>-Хан. 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9675" y="2381250"/>
            <a:ext cx="4762500" cy="3162300"/>
          </a:xfrm>
        </p:spPr>
      </p:pic>
    </p:spTree>
    <p:extLst>
      <p:ext uri="{BB962C8B-B14F-4D97-AF65-F5344CB8AC3E}">
        <p14:creationId xmlns:p14="http://schemas.microsoft.com/office/powerpoint/2010/main" xmlns="" val="21853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Школа </a:t>
            </a:r>
            <a:r>
              <a:rPr lang="ru-RU" dirty="0">
                <a:solidFill>
                  <a:srgbClr val="FF0000"/>
                </a:solidFill>
              </a:rPr>
              <a:t>пациента 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sz="2800" dirty="0">
                <a:solidFill>
                  <a:srgbClr val="04617B"/>
                </a:solidFill>
              </a:rPr>
              <a:t>                  Поездка в «</a:t>
            </a:r>
            <a:r>
              <a:rPr lang="ru-RU" sz="2800" dirty="0" err="1">
                <a:solidFill>
                  <a:srgbClr val="04617B"/>
                </a:solidFill>
              </a:rPr>
              <a:t>Алдын-Булак</a:t>
            </a:r>
            <a:r>
              <a:rPr lang="ru-RU" sz="2800" dirty="0" smtClean="0">
                <a:solidFill>
                  <a:srgbClr val="04617B"/>
                </a:solidFill>
              </a:rPr>
              <a:t>»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276872"/>
            <a:ext cx="2743200" cy="3971528"/>
          </a:xfrm>
        </p:spPr>
        <p:txBody>
          <a:bodyPr>
            <a:noAutofit/>
          </a:bodyPr>
          <a:lstStyle/>
          <a:p>
            <a:r>
              <a:rPr lang="ru-RU" sz="1800" dirty="0"/>
              <a:t>По некоторым данным, уже позднее в этом месте собирались построить буддийский храм, провели обряды очищения местности и освятили. Поэтому на сегодняшний день это место считается святым у тувинцев, источником положительной энергетики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Красота завораживает</a:t>
            </a:r>
            <a:r>
              <a:rPr lang="ru-RU" sz="1800" dirty="0"/>
              <a:t>, очищает и </a:t>
            </a:r>
            <a:r>
              <a:rPr lang="ru-RU" sz="1800" dirty="0" smtClean="0"/>
              <a:t>лечит!!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2258483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xmlns="" val="35268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Постсопровождение</a:t>
            </a:r>
            <a:r>
              <a:rPr lang="ru-RU" dirty="0" smtClean="0"/>
              <a:t> </a:t>
            </a:r>
            <a:r>
              <a:rPr lang="ru-RU" dirty="0"/>
              <a:t>мероприятия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558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Информационное </a:t>
            </a:r>
            <a:r>
              <a:rPr lang="ru-RU" dirty="0"/>
              <a:t>сообщение на сайте Министерства</a:t>
            </a:r>
            <a:br>
              <a:rPr lang="ru-RU" dirty="0"/>
            </a:br>
            <a:r>
              <a:rPr lang="ru-RU" dirty="0"/>
              <a:t>здравоохранения Республики Тыва в разделе «Новости» от 27 </a:t>
            </a:r>
            <a:r>
              <a:rPr lang="ru-RU" dirty="0" smtClean="0"/>
              <a:t>октября 2014 </a:t>
            </a:r>
            <a:r>
              <a:rPr lang="ru-RU" dirty="0"/>
              <a:t>«В Туве «Школа пациента» закончилась экскурсией в </a:t>
            </a:r>
            <a:br>
              <a:rPr lang="ru-RU" dirty="0"/>
            </a:br>
            <a:r>
              <a:rPr lang="ru-RU" dirty="0"/>
              <a:t>этнокультурный комплекс </a:t>
            </a:r>
            <a:r>
              <a:rPr lang="ru-RU" dirty="0" err="1"/>
              <a:t>Алдын-Булак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Издание </a:t>
            </a:r>
            <a:r>
              <a:rPr lang="ru-RU" dirty="0"/>
              <a:t>ходатайства ТРРО ОООИ РРА «Надежда» министру </a:t>
            </a:r>
            <a:r>
              <a:rPr lang="ru-RU" dirty="0" smtClean="0"/>
              <a:t>МЗРТ об </a:t>
            </a:r>
            <a:r>
              <a:rPr lang="ru-RU" dirty="0"/>
              <a:t>объявлении благодарности и представлении к </a:t>
            </a:r>
            <a:r>
              <a:rPr lang="ru-RU" dirty="0" smtClean="0"/>
              <a:t>материальному поощрению </a:t>
            </a:r>
            <a:r>
              <a:rPr lang="ru-RU" dirty="0"/>
              <a:t>работников МЗРТ, участвовавших в подготовке и </a:t>
            </a:r>
            <a:r>
              <a:rPr lang="ru-RU" dirty="0" smtClean="0"/>
              <a:t> проведении </a:t>
            </a:r>
            <a:r>
              <a:rPr lang="ru-RU" dirty="0"/>
              <a:t>«Школы пациента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Подготовка </a:t>
            </a:r>
            <a:r>
              <a:rPr lang="ru-RU" dirty="0"/>
              <a:t>и вручение «Благодарностей» спонсорам, </a:t>
            </a:r>
            <a:r>
              <a:rPr lang="ru-RU" dirty="0" smtClean="0"/>
              <a:t>министру культуры </a:t>
            </a:r>
            <a:r>
              <a:rPr lang="ru-RU" dirty="0"/>
              <a:t>РТ, директору </a:t>
            </a:r>
            <a:r>
              <a:rPr lang="ru-RU" dirty="0" err="1"/>
              <a:t>Тувгосфилармонии</a:t>
            </a:r>
            <a:r>
              <a:rPr lang="ru-RU" dirty="0"/>
              <a:t> РТ, </a:t>
            </a:r>
            <a:r>
              <a:rPr lang="ru-RU" dirty="0" err="1" smtClean="0"/>
              <a:t>Информационномуцентру</a:t>
            </a:r>
            <a:r>
              <a:rPr lang="ru-RU" dirty="0" smtClean="0"/>
              <a:t> </a:t>
            </a:r>
            <a:r>
              <a:rPr lang="ru-RU" dirty="0"/>
              <a:t>туризма РТ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презентации – отчета «Школа пациента –артрит, для детей».</a:t>
            </a:r>
          </a:p>
        </p:txBody>
      </p:sp>
    </p:spTree>
    <p:extLst>
      <p:ext uri="{BB962C8B-B14F-4D97-AF65-F5344CB8AC3E}">
        <p14:creationId xmlns:p14="http://schemas.microsoft.com/office/powerpoint/2010/main" xmlns="" val="22073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91" y="260648"/>
            <a:ext cx="9036496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Исполнение решений конференции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Совместный культурный проект ТРРО «Надежда»</a:t>
            </a:r>
            <a:br>
              <a:rPr lang="ru-RU" sz="2400" b="1" dirty="0"/>
            </a:br>
            <a:r>
              <a:rPr lang="ru-RU" sz="2400" b="1" dirty="0"/>
              <a:t>и Тувинского национального музея «Алдан-</a:t>
            </a:r>
            <a:br>
              <a:rPr lang="ru-RU" sz="2400" b="1" dirty="0"/>
            </a:br>
            <a:r>
              <a:rPr lang="ru-RU" sz="2400" b="1" dirty="0" err="1"/>
              <a:t>Маадыр</a:t>
            </a:r>
            <a:r>
              <a:rPr lang="ru-RU" sz="2400" b="1" dirty="0"/>
              <a:t>» «КАЛЕНДАРЬ 2015 года</a:t>
            </a:r>
            <a:r>
              <a:rPr lang="ru-RU" sz="2400" b="1" dirty="0" smtClean="0"/>
              <a:t>»</a:t>
            </a:r>
          </a:p>
          <a:p>
            <a:r>
              <a:rPr lang="ru-RU" sz="2400" dirty="0" smtClean="0"/>
              <a:t>Достигнута </a:t>
            </a:r>
            <a:r>
              <a:rPr lang="ru-RU" sz="2400" dirty="0"/>
              <a:t>договоренность о совместном благотворительном </a:t>
            </a:r>
            <a:r>
              <a:rPr lang="ru-RU" sz="2400" dirty="0" smtClean="0"/>
              <a:t>проекте.</a:t>
            </a:r>
          </a:p>
          <a:p>
            <a:r>
              <a:rPr lang="ru-RU" sz="2400" dirty="0" smtClean="0"/>
              <a:t>Проведен </a:t>
            </a:r>
            <a:r>
              <a:rPr lang="ru-RU" sz="2400" dirty="0"/>
              <a:t>конкурс рисунков «Миру – мир» среди детей – инвалидов, </a:t>
            </a:r>
            <a:r>
              <a:rPr lang="ru-RU" sz="2400" dirty="0" smtClean="0"/>
              <a:t>страдающих артритом.</a:t>
            </a:r>
          </a:p>
          <a:p>
            <a:r>
              <a:rPr lang="ru-RU" sz="2400" dirty="0" smtClean="0"/>
              <a:t>Осуществлен </a:t>
            </a:r>
            <a:r>
              <a:rPr lang="ru-RU" sz="2400" dirty="0"/>
              <a:t>подбор рисунков Нади </a:t>
            </a:r>
            <a:r>
              <a:rPr lang="ru-RU" sz="2400" dirty="0" err="1"/>
              <a:t>Рушевой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Подготовлены </a:t>
            </a:r>
            <a:r>
              <a:rPr lang="ru-RU" sz="2400" dirty="0"/>
              <a:t>комментарии к рисункам искусствоведом </a:t>
            </a:r>
            <a:r>
              <a:rPr lang="ru-RU" sz="2400" dirty="0" smtClean="0"/>
              <a:t>музея.</a:t>
            </a:r>
          </a:p>
          <a:p>
            <a:r>
              <a:rPr lang="ru-RU" sz="2400" dirty="0" smtClean="0"/>
              <a:t>Достигнута </a:t>
            </a:r>
            <a:r>
              <a:rPr lang="ru-RU" sz="2400" dirty="0"/>
              <a:t>договоренность со спонсором проекта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6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832648" cy="648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755576" y="5229200"/>
            <a:ext cx="7848872" cy="971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</a:t>
            </a:r>
            <a:r>
              <a:rPr lang="ru-RU" sz="3200" b="1" i="1" dirty="0"/>
              <a:t>Жизнь – это картина, которую пишем, а не задача, </a:t>
            </a:r>
            <a:r>
              <a:rPr lang="ru-RU" sz="3200" b="1" i="1" dirty="0" smtClean="0"/>
              <a:t>которую надо </a:t>
            </a:r>
            <a:r>
              <a:rPr lang="ru-RU" sz="3200" b="1" i="1" dirty="0"/>
              <a:t>решать». /Оливер Холмс/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764704"/>
            <a:ext cx="6696744" cy="4392488"/>
          </a:xfrm>
        </p:spPr>
      </p:pic>
    </p:spTree>
    <p:extLst>
      <p:ext uri="{BB962C8B-B14F-4D97-AF65-F5344CB8AC3E}">
        <p14:creationId xmlns:p14="http://schemas.microsoft.com/office/powerpoint/2010/main" xmlns="" val="40576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4000" dirty="0" smtClean="0"/>
              <a:t>ПОДГОТОВКА</a:t>
            </a:r>
            <a:r>
              <a:rPr lang="ru-RU" dirty="0" smtClean="0"/>
              <a:t> </a:t>
            </a:r>
            <a:r>
              <a:rPr lang="ru-RU" sz="4000" dirty="0" smtClean="0"/>
              <a:t>МЕРОПРИЯТИЯ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1. С </a:t>
            </a:r>
            <a:r>
              <a:rPr lang="ru-RU" sz="1800" b="1" dirty="0"/>
              <a:t>Министерством здравоохранения Республики Тыва </a:t>
            </a:r>
            <a:r>
              <a:rPr lang="ru-RU" sz="1800" dirty="0"/>
              <a:t>согласована дата, формат и </a:t>
            </a:r>
            <a:r>
              <a:rPr lang="ru-RU" sz="1800" dirty="0" smtClean="0"/>
              <a:t>программа мероприятия «Школа пациента– артрит для детей, страдающих ревматологическими </a:t>
            </a:r>
            <a:r>
              <a:rPr lang="ru-RU" sz="1800" dirty="0"/>
              <a:t>заболеваниями</a:t>
            </a:r>
            <a:r>
              <a:rPr lang="ru-RU" sz="1800" dirty="0" smtClean="0"/>
              <a:t>».</a:t>
            </a:r>
          </a:p>
          <a:p>
            <a:pPr marL="0" indent="0" algn="just">
              <a:buNone/>
            </a:pPr>
            <a:r>
              <a:rPr lang="ru-RU" sz="1800" dirty="0"/>
              <a:t>2. </a:t>
            </a:r>
            <a:r>
              <a:rPr lang="ru-RU" sz="1800" dirty="0" smtClean="0"/>
              <a:t>Для проведения мероприятия было подобрано </a:t>
            </a:r>
            <a:r>
              <a:rPr lang="ru-RU" sz="1800" b="1" dirty="0" smtClean="0"/>
              <a:t>помещение</a:t>
            </a:r>
            <a:r>
              <a:rPr lang="ru-RU" sz="1800" dirty="0" smtClean="0"/>
              <a:t> конференц-зала Республиканского </a:t>
            </a:r>
            <a:r>
              <a:rPr lang="ru-RU" sz="1800" dirty="0"/>
              <a:t>консультационно-диагностического центра Республиканской </a:t>
            </a:r>
            <a:r>
              <a:rPr lang="ru-RU" sz="1800" dirty="0" smtClean="0"/>
              <a:t>больницы № </a:t>
            </a:r>
            <a:r>
              <a:rPr lang="ru-RU" sz="1800" dirty="0"/>
              <a:t>1 . Заместителем главного врача поликлиники Р. О. </a:t>
            </a:r>
            <a:r>
              <a:rPr lang="ru-RU" sz="1800" dirty="0" err="1"/>
              <a:t>Сандан-оол</a:t>
            </a:r>
            <a:r>
              <a:rPr lang="ru-RU" sz="1800" dirty="0"/>
              <a:t> был решен </a:t>
            </a:r>
            <a:r>
              <a:rPr lang="ru-RU" sz="1800" dirty="0" smtClean="0"/>
              <a:t>вопрос </a:t>
            </a:r>
            <a:r>
              <a:rPr lang="ru-RU" sz="1800" b="1" dirty="0" smtClean="0"/>
              <a:t>технического </a:t>
            </a:r>
            <a:r>
              <a:rPr lang="ru-RU" sz="1800" b="1" dirty="0"/>
              <a:t>обеспечения</a:t>
            </a:r>
            <a:r>
              <a:rPr lang="ru-RU" sz="1800" dirty="0"/>
              <a:t>: микрофон, проектор, ноутбук, экран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/>
              <a:t>3. </a:t>
            </a:r>
            <a:r>
              <a:rPr lang="ru-RU" sz="1800" b="1" dirty="0"/>
              <a:t>Благотворительную помощь </a:t>
            </a:r>
            <a:r>
              <a:rPr lang="ru-RU" sz="1800" dirty="0"/>
              <a:t>оказали: ИП Л. О. Павских, директор магазина «Юность» – </a:t>
            </a:r>
            <a:r>
              <a:rPr lang="ru-RU" sz="1800" dirty="0" smtClean="0"/>
              <a:t>обеспечила </a:t>
            </a:r>
            <a:r>
              <a:rPr lang="ru-RU" sz="1800" dirty="0"/>
              <a:t>детей инвалидов соком и печеньем. ИП Е.В. Игнатьева, директор кафе «</a:t>
            </a:r>
            <a:r>
              <a:rPr lang="ru-RU" sz="1800" dirty="0" smtClean="0"/>
              <a:t>Ак-</a:t>
            </a:r>
            <a:r>
              <a:rPr lang="ru-RU" sz="1800" dirty="0" err="1" smtClean="0"/>
              <a:t>Хем</a:t>
            </a:r>
            <a:r>
              <a:rPr lang="ru-RU" sz="1800" dirty="0" smtClean="0"/>
              <a:t>» организовала </a:t>
            </a:r>
            <a:r>
              <a:rPr lang="ru-RU" sz="1800" dirty="0"/>
              <a:t>комплексный обед для всех участников конференции. ИП </a:t>
            </a:r>
            <a:r>
              <a:rPr lang="ru-RU" sz="1800" dirty="0" err="1"/>
              <a:t>Ерназар</a:t>
            </a:r>
            <a:r>
              <a:rPr lang="ru-RU" sz="1800" dirty="0"/>
              <a:t> </a:t>
            </a:r>
            <a:r>
              <a:rPr lang="ru-RU" sz="1800" dirty="0" err="1" smtClean="0"/>
              <a:t>Куулар</a:t>
            </a:r>
            <a:r>
              <a:rPr lang="ru-RU" sz="1800" dirty="0" smtClean="0"/>
              <a:t>, руководитель </a:t>
            </a:r>
            <a:r>
              <a:rPr lang="ru-RU" sz="1800" dirty="0"/>
              <a:t>развлекательного центра «Страйк», любезно предоставил нам спортзал, </a:t>
            </a:r>
            <a:r>
              <a:rPr lang="ru-RU" sz="1800" dirty="0" smtClean="0"/>
              <a:t>ИП </a:t>
            </a:r>
            <a:r>
              <a:rPr lang="ru-RU" sz="1800" dirty="0" err="1" smtClean="0"/>
              <a:t>ЮлияКашникова</a:t>
            </a:r>
            <a:r>
              <a:rPr lang="ru-RU" sz="1800" dirty="0" smtClean="0"/>
              <a:t>, руководитель строительного холдинга «</a:t>
            </a:r>
            <a:r>
              <a:rPr lang="ru-RU" sz="1800" dirty="0" err="1" smtClean="0"/>
              <a:t>Терминал»,любезно</a:t>
            </a:r>
            <a:r>
              <a:rPr lang="ru-RU" sz="1800" dirty="0" smtClean="0"/>
              <a:t> предоставила </a:t>
            </a:r>
            <a:r>
              <a:rPr lang="ru-RU" sz="1800" dirty="0"/>
              <a:t>канцелярские товары для проведения конкурса рисунков «Миру – мир», </a:t>
            </a:r>
            <a:r>
              <a:rPr lang="ru-RU" sz="1800" dirty="0" smtClean="0"/>
              <a:t>ИП Мария </a:t>
            </a:r>
            <a:r>
              <a:rPr lang="ru-RU" sz="1800" dirty="0" err="1"/>
              <a:t>Шыырап</a:t>
            </a:r>
            <a:r>
              <a:rPr lang="ru-RU" sz="1800" dirty="0"/>
              <a:t>, </a:t>
            </a:r>
            <a:r>
              <a:rPr lang="ru-RU" sz="1800" dirty="0" smtClean="0"/>
              <a:t>руководитель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0833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4000" dirty="0" smtClean="0"/>
              <a:t>ПОДГОТОВКА </a:t>
            </a:r>
            <a:r>
              <a:rPr lang="ru-RU" sz="4000" dirty="0"/>
              <a:t>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 компании «</a:t>
            </a:r>
            <a:r>
              <a:rPr lang="ru-RU" sz="1800" dirty="0" err="1"/>
              <a:t>ProfPrint</a:t>
            </a:r>
            <a:r>
              <a:rPr lang="ru-RU" sz="1800" dirty="0"/>
              <a:t>», изготовила медали детям для индивидуального награждения по номинациям «Самый умный», «Самый симпатичный» , «Самый скромный», «Самый дружелюбный», «Самый активный</a:t>
            </a:r>
            <a:r>
              <a:rPr lang="ru-RU" sz="1800" dirty="0" smtClean="0"/>
              <a:t>».</a:t>
            </a:r>
          </a:p>
          <a:p>
            <a:pPr marL="0" indent="0">
              <a:buNone/>
            </a:pPr>
            <a:r>
              <a:rPr lang="ru-RU" sz="1800" dirty="0" smtClean="0"/>
              <a:t>4. Подготовлены </a:t>
            </a:r>
            <a:r>
              <a:rPr lang="ru-RU" sz="1800" dirty="0"/>
              <a:t>следующие </a:t>
            </a:r>
            <a:r>
              <a:rPr lang="ru-RU" sz="1800" b="1" dirty="0"/>
              <a:t>раздаточные материалы</a:t>
            </a:r>
            <a:r>
              <a:rPr lang="ru-RU" sz="1800" dirty="0"/>
              <a:t>: заявление о </a:t>
            </a:r>
            <a:r>
              <a:rPr lang="ru-RU" sz="1800" dirty="0" smtClean="0"/>
              <a:t>вступлении в </a:t>
            </a:r>
            <a:r>
              <a:rPr lang="ru-RU" sz="1800" dirty="0"/>
              <a:t>общество, анкета – мониторинг члена общества, блокноты, ручки, </a:t>
            </a:r>
            <a:r>
              <a:rPr lang="ru-RU" sz="1800" dirty="0" smtClean="0"/>
              <a:t>пакеты, брошюры </a:t>
            </a:r>
            <a:r>
              <a:rPr lang="ru-RU" sz="1800" dirty="0"/>
              <a:t>«Врач- пациенту».</a:t>
            </a:r>
          </a:p>
          <a:p>
            <a:pPr marL="0" indent="0">
              <a:buNone/>
            </a:pPr>
            <a:r>
              <a:rPr lang="ru-RU" sz="1800" dirty="0" smtClean="0"/>
              <a:t>5.  Министерством </a:t>
            </a:r>
            <a:r>
              <a:rPr lang="ru-RU" sz="1800" dirty="0"/>
              <a:t>здравоохранения Республики Тыва и ТРРО ОООИ </a:t>
            </a:r>
            <a:r>
              <a:rPr lang="ru-RU" sz="1800" dirty="0" smtClean="0"/>
              <a:t>была обеспечена </a:t>
            </a:r>
            <a:r>
              <a:rPr lang="ru-RU" sz="1800" b="1" dirty="0"/>
              <a:t>явка</a:t>
            </a:r>
            <a:r>
              <a:rPr lang="ru-RU" sz="1800" dirty="0"/>
              <a:t> участников конференции.</a:t>
            </a:r>
          </a:p>
          <a:p>
            <a:pPr marL="0" indent="0">
              <a:buNone/>
            </a:pPr>
            <a:r>
              <a:rPr lang="ru-RU" sz="1800" dirty="0" smtClean="0"/>
              <a:t>6.  </a:t>
            </a:r>
            <a:r>
              <a:rPr lang="ru-RU" sz="1800" b="1" dirty="0" smtClean="0"/>
              <a:t>Работа </a:t>
            </a:r>
            <a:r>
              <a:rPr lang="ru-RU" sz="1800" b="1" dirty="0"/>
              <a:t>со СМИ</a:t>
            </a:r>
            <a:r>
              <a:rPr lang="ru-RU" sz="1800" dirty="0"/>
              <a:t>. Были подготовлены анонсы : сюжетный ролик «</a:t>
            </a:r>
            <a:r>
              <a:rPr lang="ru-RU" sz="1800" dirty="0" smtClean="0"/>
              <a:t>О положении </a:t>
            </a:r>
            <a:r>
              <a:rPr lang="ru-RU" sz="1800" dirty="0"/>
              <a:t>ревматологических больных детей в Республике Тыва» </a:t>
            </a:r>
            <a:r>
              <a:rPr lang="ru-RU" sz="1800" dirty="0" smtClean="0"/>
              <a:t>на </a:t>
            </a:r>
            <a:r>
              <a:rPr lang="ru-RU" sz="1800" b="1" i="1" dirty="0" smtClean="0"/>
              <a:t>государственном </a:t>
            </a:r>
            <a:r>
              <a:rPr lang="ru-RU" sz="1800" b="1" i="1" dirty="0"/>
              <a:t>телеканале </a:t>
            </a:r>
            <a:r>
              <a:rPr lang="ru-RU" sz="1800" dirty="0"/>
              <a:t>ГТРК «Тыва», сюжетный </a:t>
            </a:r>
            <a:r>
              <a:rPr lang="ru-RU" sz="1800" dirty="0" smtClean="0"/>
              <a:t>ролик «В </a:t>
            </a:r>
            <a:r>
              <a:rPr lang="ru-RU" sz="1800" dirty="0"/>
              <a:t>Туве нет детского ревматолога» на </a:t>
            </a:r>
            <a:r>
              <a:rPr lang="ru-RU" sz="1800" b="1" i="1" dirty="0"/>
              <a:t>городском телеканале </a:t>
            </a:r>
            <a:r>
              <a:rPr lang="ru-RU" sz="1800" dirty="0"/>
              <a:t>«Новый век» – </a:t>
            </a:r>
            <a:r>
              <a:rPr lang="ru-RU" sz="1800" dirty="0" smtClean="0"/>
              <a:t>«</a:t>
            </a:r>
            <a:r>
              <a:rPr lang="ru-RU" sz="1800" dirty="0"/>
              <a:t>ТНТ</a:t>
            </a:r>
            <a:r>
              <a:rPr lang="ru-RU" sz="1800" dirty="0" smtClean="0"/>
              <a:t>».</a:t>
            </a:r>
          </a:p>
          <a:p>
            <a:pPr marL="0" indent="0">
              <a:buNone/>
            </a:pPr>
            <a:r>
              <a:rPr lang="ru-RU" sz="1800" dirty="0"/>
              <a:t>7. </a:t>
            </a:r>
            <a:r>
              <a:rPr lang="ru-RU" sz="1800" b="1" dirty="0"/>
              <a:t>Взаимодействие с органами исполнительной </a:t>
            </a:r>
            <a:r>
              <a:rPr lang="ru-RU" sz="1800" b="1" dirty="0" smtClean="0"/>
              <a:t>власти</a:t>
            </a:r>
            <a:r>
              <a:rPr lang="ru-RU" sz="1800" dirty="0" smtClean="0"/>
              <a:t>. Подготовлен </a:t>
            </a:r>
            <a:r>
              <a:rPr lang="ru-RU" sz="1800" dirty="0"/>
              <a:t>и издан </a:t>
            </a:r>
            <a:r>
              <a:rPr lang="ru-RU" sz="1800" b="1" i="1" dirty="0"/>
              <a:t>приказ </a:t>
            </a:r>
            <a:r>
              <a:rPr lang="ru-RU" sz="1800" dirty="0"/>
              <a:t>МЗ РТ о мероприятии (программа конференции</a:t>
            </a:r>
            <a:r>
              <a:rPr lang="ru-RU" sz="1800" dirty="0" smtClean="0"/>
              <a:t>). Написаны </a:t>
            </a:r>
            <a:r>
              <a:rPr lang="ru-RU" sz="1800" dirty="0"/>
              <a:t>ходатайства</a:t>
            </a:r>
            <a:r>
              <a:rPr lang="ru-RU" sz="1800" i="1" dirty="0"/>
              <a:t> </a:t>
            </a:r>
            <a:r>
              <a:rPr lang="ru-RU" sz="1800" dirty="0"/>
              <a:t>в Министерство культуры </a:t>
            </a:r>
            <a:r>
              <a:rPr lang="ru-RU" sz="1800" dirty="0" smtClean="0"/>
              <a:t>Республики </a:t>
            </a:r>
            <a:r>
              <a:rPr lang="ru-RU" sz="1800" dirty="0" err="1" smtClean="0"/>
              <a:t>Тыва,информационный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центр по туризму Республики Тыва о проведении для детей-инвалидов </a:t>
            </a:r>
            <a:r>
              <a:rPr lang="ru-RU" sz="1800" dirty="0" smtClean="0"/>
              <a:t>сказочного представления </a:t>
            </a:r>
            <a:r>
              <a:rPr lang="ru-RU" sz="1800" dirty="0"/>
              <a:t>«Театра миниатюр» и экскурсии </a:t>
            </a:r>
            <a:r>
              <a:rPr lang="ru-RU" sz="1800" dirty="0" smtClean="0"/>
              <a:t>в этнокультурный </a:t>
            </a:r>
            <a:r>
              <a:rPr lang="ru-RU" sz="1800" dirty="0"/>
              <a:t>центр «</a:t>
            </a:r>
            <a:r>
              <a:rPr lang="ru-RU" sz="1800" dirty="0" err="1" smtClean="0"/>
              <a:t>Алдын-Булак</a:t>
            </a:r>
            <a:r>
              <a:rPr lang="ru-RU" sz="1800" dirty="0" smtClean="0"/>
              <a:t>».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482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0"/>
            <a:ext cx="6336704" cy="119675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>
                <a:solidFill>
                  <a:srgbClr val="FF0000"/>
                </a:solidFill>
              </a:rPr>
              <a:t>Ш</a:t>
            </a:r>
            <a:r>
              <a:rPr lang="ru-RU" dirty="0" smtClean="0">
                <a:solidFill>
                  <a:srgbClr val="FF0000"/>
                </a:solidFill>
              </a:rPr>
              <a:t>кола пациента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Конференция</a:t>
            </a:r>
            <a:r>
              <a:rPr lang="ru-RU" dirty="0" smtClean="0"/>
              <a:t> педиатров – «Артрит»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179512" y="1628800"/>
            <a:ext cx="3391272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/>
              <a:t>В мероприятии приняли</a:t>
            </a:r>
          </a:p>
          <a:p>
            <a:pPr algn="just"/>
            <a:r>
              <a:rPr lang="ru-RU" sz="1900" dirty="0"/>
              <a:t>участие 10 детей </a:t>
            </a:r>
            <a:r>
              <a:rPr lang="ru-RU" sz="1900" dirty="0" smtClean="0"/>
              <a:t>–инвалидов</a:t>
            </a:r>
          </a:p>
          <a:p>
            <a:pPr algn="just"/>
            <a:r>
              <a:rPr lang="ru-RU" sz="1900" dirty="0" smtClean="0"/>
              <a:t>из 5 районов республики и города Кызыла. </a:t>
            </a:r>
          </a:p>
          <a:p>
            <a:pPr algn="just"/>
            <a:r>
              <a:rPr lang="ru-RU" sz="1900" dirty="0" smtClean="0"/>
              <a:t>Выступления докладчиков:</a:t>
            </a:r>
          </a:p>
          <a:p>
            <a:pPr algn="just"/>
            <a:r>
              <a:rPr lang="ru-RU" sz="1900" dirty="0" smtClean="0"/>
              <a:t> 1.»Стационарная медицинская </a:t>
            </a:r>
            <a:r>
              <a:rPr lang="ru-RU" sz="1900" dirty="0"/>
              <a:t>помощь </a:t>
            </a:r>
            <a:r>
              <a:rPr lang="ru-RU" sz="1900" dirty="0" smtClean="0"/>
              <a:t>детям с ревматологической патологией в Республике Тыва».</a:t>
            </a:r>
          </a:p>
          <a:p>
            <a:pPr algn="just"/>
            <a:r>
              <a:rPr lang="ru-RU" sz="1900" dirty="0" smtClean="0"/>
              <a:t>2.</a:t>
            </a:r>
            <a:r>
              <a:rPr lang="ru-RU" sz="1900" dirty="0"/>
              <a:t> </a:t>
            </a:r>
            <a:r>
              <a:rPr lang="ru-RU" sz="1900" dirty="0" smtClean="0"/>
              <a:t>«Особенности поражения </a:t>
            </a:r>
            <a:r>
              <a:rPr lang="ru-RU" sz="1900" dirty="0"/>
              <a:t>ЖКТ </a:t>
            </a:r>
            <a:r>
              <a:rPr lang="ru-RU" sz="1900" dirty="0" smtClean="0"/>
              <a:t>при ревматических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smtClean="0"/>
              <a:t>заболеваниях».</a:t>
            </a:r>
          </a:p>
          <a:p>
            <a:pPr algn="just"/>
            <a:r>
              <a:rPr lang="ru-RU" sz="1900" dirty="0" smtClean="0"/>
              <a:t>3.</a:t>
            </a:r>
            <a:r>
              <a:rPr lang="ru-RU" sz="1900" dirty="0"/>
              <a:t> «Психологическая поддержка детей и их семей</a:t>
            </a:r>
            <a:r>
              <a:rPr lang="ru-RU" sz="1900" dirty="0" smtClean="0"/>
              <a:t>».</a:t>
            </a:r>
          </a:p>
          <a:p>
            <a:r>
              <a:rPr lang="ru-RU" sz="1900" dirty="0" smtClean="0"/>
              <a:t>4. «Профилактика и </a:t>
            </a:r>
            <a:r>
              <a:rPr lang="ru-RU" sz="1900" dirty="0" err="1" smtClean="0"/>
              <a:t>реабилита</a:t>
            </a:r>
            <a:r>
              <a:rPr lang="ru-RU" sz="1900" dirty="0" smtClean="0"/>
              <a:t>- </a:t>
            </a:r>
            <a:r>
              <a:rPr lang="ru-RU" sz="1900" dirty="0" err="1" smtClean="0"/>
              <a:t>ция</a:t>
            </a:r>
            <a:r>
              <a:rPr lang="ru-RU" sz="1900" dirty="0" smtClean="0"/>
              <a:t> детей с </a:t>
            </a:r>
            <a:r>
              <a:rPr lang="ru-RU" sz="1900" dirty="0" err="1" smtClean="0"/>
              <a:t>ревматологически</a:t>
            </a:r>
            <a:r>
              <a:rPr lang="ru-RU" sz="1900" dirty="0" smtClean="0"/>
              <a:t>- ми  заболеваниями».</a:t>
            </a:r>
          </a:p>
          <a:p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204864"/>
            <a:ext cx="5436096" cy="3672408"/>
          </a:xfrm>
        </p:spPr>
      </p:pic>
    </p:spTree>
    <p:extLst>
      <p:ext uri="{BB962C8B-B14F-4D97-AF65-F5344CB8AC3E}">
        <p14:creationId xmlns:p14="http://schemas.microsoft.com/office/powerpoint/2010/main" xmlns="" val="36026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620688"/>
            <a:ext cx="6694512" cy="1008112"/>
          </a:xfrm>
        </p:spPr>
        <p:txBody>
          <a:bodyPr/>
          <a:lstStyle/>
          <a:p>
            <a:r>
              <a:rPr lang="ru-RU" dirty="0">
                <a:solidFill>
                  <a:srgbClr val="04617B"/>
                </a:solidFill>
              </a:rPr>
              <a:t> </a:t>
            </a:r>
            <a:r>
              <a:rPr lang="ru-RU" dirty="0" smtClean="0">
                <a:solidFill>
                  <a:srgbClr val="04617B"/>
                </a:solidFill>
              </a:rPr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Школа </a:t>
            </a:r>
            <a:r>
              <a:rPr lang="ru-RU" dirty="0">
                <a:solidFill>
                  <a:srgbClr val="FF0000"/>
                </a:solidFill>
              </a:rPr>
              <a:t>пациента 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dirty="0">
                <a:solidFill>
                  <a:srgbClr val="04617B"/>
                </a:solidFill>
              </a:rPr>
              <a:t> Конференция педиатров – «Артрит»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51520" y="2348880"/>
            <a:ext cx="3177480" cy="3899520"/>
          </a:xfrm>
        </p:spPr>
        <p:txBody>
          <a:bodyPr/>
          <a:lstStyle/>
          <a:p>
            <a:r>
              <a:rPr lang="ru-RU" sz="1800" dirty="0"/>
              <a:t>Родители детей приняли активное участие в </a:t>
            </a:r>
            <a:r>
              <a:rPr lang="ru-RU" sz="1800" dirty="0" smtClean="0"/>
              <a:t>работе конференции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>задавали вопросы, вносили </a:t>
            </a:r>
            <a:r>
              <a:rPr lang="ru-RU" sz="1800" dirty="0" smtClean="0"/>
              <a:t>предложения. Выразили благодарность </a:t>
            </a:r>
            <a:r>
              <a:rPr lang="ru-RU" sz="1800" dirty="0"/>
              <a:t>и </a:t>
            </a:r>
            <a:r>
              <a:rPr lang="ru-RU" sz="1800" dirty="0" smtClean="0"/>
              <a:t>признательность </a:t>
            </a:r>
            <a:r>
              <a:rPr lang="ru-RU" sz="1800" dirty="0"/>
              <a:t>своим лечащим врачам</a:t>
            </a:r>
            <a:r>
              <a:rPr lang="ru-RU" sz="1800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204864"/>
            <a:ext cx="5832648" cy="3600400"/>
          </a:xfrm>
        </p:spPr>
      </p:pic>
    </p:spTree>
    <p:extLst>
      <p:ext uri="{BB962C8B-B14F-4D97-AF65-F5344CB8AC3E}">
        <p14:creationId xmlns:p14="http://schemas.microsoft.com/office/powerpoint/2010/main" xmlns="" val="42507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Решения </a:t>
            </a:r>
            <a:r>
              <a:rPr lang="ru-RU" dirty="0">
                <a:solidFill>
                  <a:srgbClr val="FF0000"/>
                </a:solidFill>
              </a:rPr>
              <a:t>конференции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</a:t>
            </a:r>
            <a:r>
              <a:rPr lang="ru-RU" dirty="0" smtClean="0"/>
              <a:t>беспечить республику детским ревматологом</a:t>
            </a:r>
            <a:endParaRPr lang="ru-RU" dirty="0"/>
          </a:p>
          <a:p>
            <a:r>
              <a:rPr lang="ru-RU" dirty="0" smtClean="0"/>
              <a:t>открыть </a:t>
            </a:r>
            <a:r>
              <a:rPr lang="ru-RU" dirty="0"/>
              <a:t>реабилитационное </a:t>
            </a:r>
            <a:r>
              <a:rPr lang="ru-RU" dirty="0" smtClean="0"/>
              <a:t>отделение 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нести изменения </a:t>
            </a:r>
            <a:r>
              <a:rPr lang="ru-RU" dirty="0"/>
              <a:t>в законодательные акты о льготном проезде </a:t>
            </a:r>
            <a:r>
              <a:rPr lang="ru-RU" dirty="0" smtClean="0"/>
              <a:t>самолетом детей-инвалидов и  </a:t>
            </a:r>
            <a:r>
              <a:rPr lang="ru-RU" dirty="0"/>
              <a:t>их </a:t>
            </a:r>
            <a:r>
              <a:rPr lang="ru-RU" dirty="0" smtClean="0"/>
              <a:t>сопровождающих  к </a:t>
            </a:r>
            <a:r>
              <a:rPr lang="ru-RU" dirty="0"/>
              <a:t>месту </a:t>
            </a:r>
            <a:r>
              <a:rPr lang="ru-RU" dirty="0" smtClean="0"/>
              <a:t>лечения или обследования</a:t>
            </a:r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беспечить  бесперебойное лекарственное обеспечение </a:t>
            </a:r>
          </a:p>
          <a:p>
            <a:r>
              <a:rPr lang="ru-RU" dirty="0" smtClean="0"/>
              <a:t> следующее </a:t>
            </a:r>
            <a:r>
              <a:rPr lang="ru-RU" dirty="0"/>
              <a:t>заседание «Школы пациента для детей» провести в марте 2015 с </a:t>
            </a:r>
            <a:r>
              <a:rPr lang="ru-RU" dirty="0" smtClean="0"/>
              <a:t>приглашением </a:t>
            </a:r>
            <a:r>
              <a:rPr lang="ru-RU" dirty="0"/>
              <a:t>следующих специалистов: </a:t>
            </a:r>
            <a:r>
              <a:rPr lang="ru-RU" dirty="0" err="1"/>
              <a:t>реабилитолога</a:t>
            </a:r>
            <a:r>
              <a:rPr lang="ru-RU" dirty="0"/>
              <a:t>, ортопеда, </a:t>
            </a:r>
            <a:r>
              <a:rPr lang="ru-RU" dirty="0" smtClean="0"/>
              <a:t>окулиста, специалиста </a:t>
            </a:r>
            <a:r>
              <a:rPr lang="ru-RU" dirty="0"/>
              <a:t>МЗРТ по санаторно-курортному лечению, специалистов </a:t>
            </a:r>
            <a:r>
              <a:rPr lang="ru-RU" dirty="0" smtClean="0"/>
              <a:t>МСЭ</a:t>
            </a:r>
            <a:endParaRPr lang="ru-RU" dirty="0"/>
          </a:p>
          <a:p>
            <a:r>
              <a:rPr lang="ru-RU" dirty="0" smtClean="0"/>
              <a:t>издать </a:t>
            </a:r>
            <a:r>
              <a:rPr lang="ru-RU" dirty="0"/>
              <a:t>рисунки детей-инвалидов в виде настенного </a:t>
            </a:r>
            <a:r>
              <a:rPr lang="ru-RU" dirty="0" smtClean="0"/>
              <a:t>календаря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22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46640" cy="1162050"/>
          </a:xfrm>
        </p:spPr>
        <p:txBody>
          <a:bodyPr/>
          <a:lstStyle/>
          <a:p>
            <a:r>
              <a:rPr lang="ru-RU" dirty="0">
                <a:solidFill>
                  <a:srgbClr val="04617B"/>
                </a:solidFill>
              </a:rPr>
              <a:t> </a:t>
            </a:r>
            <a:r>
              <a:rPr lang="ru-RU" dirty="0" smtClean="0">
                <a:solidFill>
                  <a:srgbClr val="04617B"/>
                </a:solidFill>
              </a:rPr>
              <a:t>                    </a:t>
            </a:r>
            <a:r>
              <a:rPr lang="ru-RU" dirty="0" smtClean="0">
                <a:solidFill>
                  <a:srgbClr val="FF0000"/>
                </a:solidFill>
              </a:rPr>
              <a:t>Школа </a:t>
            </a:r>
            <a:r>
              <a:rPr lang="ru-RU" dirty="0">
                <a:solidFill>
                  <a:srgbClr val="FF0000"/>
                </a:solidFill>
              </a:rPr>
              <a:t>пациента 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dirty="0">
                <a:solidFill>
                  <a:srgbClr val="04617B"/>
                </a:solidFill>
              </a:rPr>
              <a:t> </a:t>
            </a:r>
            <a:r>
              <a:rPr lang="ru-RU" dirty="0" smtClean="0">
                <a:solidFill>
                  <a:srgbClr val="04617B"/>
                </a:solidFill>
              </a:rPr>
              <a:t>            </a:t>
            </a:r>
            <a:r>
              <a:rPr lang="ru-RU" sz="3600" dirty="0" smtClean="0">
                <a:solidFill>
                  <a:srgbClr val="04617B"/>
                </a:solidFill>
              </a:rPr>
              <a:t>Конкурс рисунков «Миру - мир!»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2132856"/>
            <a:ext cx="2743200" cy="41155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После комплексного обеда всех участников мероприятия привезли в </a:t>
            </a:r>
            <a:r>
              <a:rPr lang="ru-RU" sz="1800" dirty="0" err="1" smtClean="0"/>
              <a:t>в</a:t>
            </a:r>
            <a:r>
              <a:rPr lang="ru-RU" sz="1800" dirty="0" smtClean="0"/>
              <a:t> спортивный комплекс. Дети получили краски, альбомы, карандаши, посмотрели рисунки других  детей и приступили к созданию своих шедевров. 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2258483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xmlns="" val="35090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1152128"/>
          </a:xfrm>
        </p:spPr>
        <p:txBody>
          <a:bodyPr/>
          <a:lstStyle/>
          <a:p>
            <a:r>
              <a:rPr lang="ru-RU" dirty="0">
                <a:solidFill>
                  <a:srgbClr val="04617B"/>
                </a:solidFill>
              </a:rPr>
              <a:t> </a:t>
            </a:r>
            <a:r>
              <a:rPr lang="ru-RU" dirty="0" smtClean="0">
                <a:solidFill>
                  <a:srgbClr val="04617B"/>
                </a:solidFill>
              </a:rPr>
              <a:t>                         </a:t>
            </a:r>
            <a:r>
              <a:rPr lang="ru-RU" dirty="0" smtClean="0">
                <a:solidFill>
                  <a:srgbClr val="FF0000"/>
                </a:solidFill>
              </a:rPr>
              <a:t>Школа </a:t>
            </a:r>
            <a:r>
              <a:rPr lang="ru-RU" dirty="0">
                <a:solidFill>
                  <a:srgbClr val="FF0000"/>
                </a:solidFill>
              </a:rPr>
              <a:t>пациента 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dirty="0">
                <a:solidFill>
                  <a:srgbClr val="04617B"/>
                </a:solidFill>
              </a:rPr>
              <a:t>            </a:t>
            </a:r>
            <a:r>
              <a:rPr lang="ru-RU" dirty="0" smtClean="0">
                <a:solidFill>
                  <a:srgbClr val="04617B"/>
                </a:solidFill>
              </a:rPr>
              <a:t>          </a:t>
            </a:r>
            <a:r>
              <a:rPr lang="ru-RU" sz="2800" dirty="0" smtClean="0">
                <a:solidFill>
                  <a:srgbClr val="04617B"/>
                </a:solidFill>
              </a:rPr>
              <a:t>Лечебная физкультура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</a:t>
            </a:r>
            <a:r>
              <a:rPr lang="ru-RU" sz="1800" dirty="0" smtClean="0"/>
              <a:t>од руководством профильного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специалиста </a:t>
            </a:r>
            <a:r>
              <a:rPr lang="ru-RU" sz="1800" dirty="0" smtClean="0"/>
              <a:t> ЛФК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Монгуш</a:t>
            </a:r>
            <a:r>
              <a:rPr lang="ru-RU" sz="1800" dirty="0"/>
              <a:t> Раисы</a:t>
            </a:r>
            <a:br>
              <a:rPr lang="ru-RU" sz="1800" dirty="0"/>
            </a:br>
            <a:r>
              <a:rPr lang="ru-RU" sz="1800" dirty="0" err="1"/>
              <a:t>Чыргаловны</a:t>
            </a:r>
            <a:r>
              <a:rPr lang="ru-RU" sz="1800" dirty="0"/>
              <a:t> 30 минут лечебной физкультуры </a:t>
            </a:r>
            <a:r>
              <a:rPr lang="ru-RU" sz="1800" dirty="0" smtClean="0"/>
              <a:t>прошли радостно и познавательно. «Я сама страдаю артритом,  переживала много по этому поводу, но сегодня,  увидев детей, не могу оторваться, не могу уйти от них. Такие маленькие, </a:t>
            </a:r>
          </a:p>
          <a:p>
            <a:r>
              <a:rPr lang="ru-RU" sz="1800" dirty="0" smtClean="0"/>
              <a:t>хочется им помогать, помогать..» - </a:t>
            </a:r>
            <a:r>
              <a:rPr lang="ru-RU" sz="1800" dirty="0" err="1" smtClean="0"/>
              <a:t>Монгуш</a:t>
            </a:r>
            <a:r>
              <a:rPr lang="ru-RU" sz="1800" dirty="0" smtClean="0"/>
              <a:t> Р.Ч.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2258483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xmlns="" val="31883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8062664" cy="1224136"/>
          </a:xfrm>
        </p:spPr>
        <p:txBody>
          <a:bodyPr/>
          <a:lstStyle/>
          <a:p>
            <a:r>
              <a:rPr lang="ru-RU" dirty="0">
                <a:solidFill>
                  <a:srgbClr val="04617B"/>
                </a:solidFill>
              </a:rPr>
              <a:t> </a:t>
            </a:r>
            <a:r>
              <a:rPr lang="ru-RU" dirty="0" smtClean="0">
                <a:solidFill>
                  <a:srgbClr val="04617B"/>
                </a:solidFill>
              </a:rPr>
              <a:t>                            </a:t>
            </a:r>
            <a:r>
              <a:rPr lang="ru-RU" dirty="0" smtClean="0">
                <a:solidFill>
                  <a:srgbClr val="FF0000"/>
                </a:solidFill>
              </a:rPr>
              <a:t>Школа </a:t>
            </a:r>
            <a:r>
              <a:rPr lang="ru-RU" dirty="0">
                <a:solidFill>
                  <a:srgbClr val="FF0000"/>
                </a:solidFill>
              </a:rPr>
              <a:t>пациента 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dirty="0">
                <a:solidFill>
                  <a:srgbClr val="04617B"/>
                </a:solidFill>
              </a:rPr>
              <a:t>                      </a:t>
            </a:r>
            <a:r>
              <a:rPr lang="ru-RU" sz="2800" dirty="0" smtClean="0">
                <a:solidFill>
                  <a:srgbClr val="04617B"/>
                </a:solidFill>
              </a:rPr>
              <a:t> Детский театр миниатюр с представлением «Правила дорожного движения»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204864"/>
            <a:ext cx="2743200" cy="36724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Героями представления были Буратино, Светофор, иллюзионист, лиса Алиса, кот </a:t>
            </a:r>
            <a:r>
              <a:rPr lang="ru-RU" sz="1800" dirty="0" err="1" smtClean="0"/>
              <a:t>Базилио</a:t>
            </a:r>
            <a:r>
              <a:rPr lang="ru-RU" sz="1800" dirty="0" smtClean="0"/>
              <a:t>,  </a:t>
            </a:r>
          </a:p>
          <a:p>
            <a:r>
              <a:rPr lang="ru-RU" sz="1800" dirty="0" smtClean="0"/>
              <a:t>Незнайка и другие..</a:t>
            </a:r>
          </a:p>
          <a:p>
            <a:r>
              <a:rPr lang="ru-RU" sz="1800" dirty="0" smtClean="0"/>
              <a:t>Дети активно участвовали в действии представления, подсказывали Незнайке Правила дорожного движения и Дорожные знаки!!  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2258483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xmlns="" val="20704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2465</TotalTime>
  <Words>691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ШКОЛА ПАЦИЕНТА «АРТРИТ»                (для детей)</vt:lpstr>
      <vt:lpstr>      ПОДГОТОВКА МЕРОПРИЯТИЯ</vt:lpstr>
      <vt:lpstr>      ПОДГОТОВКА МЕРОПРИЯТИЯ</vt:lpstr>
      <vt:lpstr>      Школа пациента   Конференция педиатров – «Артрит»</vt:lpstr>
      <vt:lpstr>              Школа пациента   Конференция педиатров – «Артрит»</vt:lpstr>
      <vt:lpstr>     Решения конференции</vt:lpstr>
      <vt:lpstr>                     Школа пациента               Конкурс рисунков «Миру - мир!»</vt:lpstr>
      <vt:lpstr>                          Школа пациента                        Лечебная физкультура</vt:lpstr>
      <vt:lpstr>                             Школа пациента                         Детский театр миниатюр с представлением «Правила дорожного движения»</vt:lpstr>
      <vt:lpstr>                             Школа пациента                    Награждение  детей лечащими врачами </vt:lpstr>
      <vt:lpstr>                                  Школа пациента                    Поездка в «Алдын-Булак»</vt:lpstr>
      <vt:lpstr>                           Школа пациента                    Поездка в «Алдын-Булак» </vt:lpstr>
      <vt:lpstr>  Постсопровождение мероприятия</vt:lpstr>
      <vt:lpstr>Исполнение решений конференции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Анастасия</cp:lastModifiedBy>
  <cp:revision>39</cp:revision>
  <dcterms:created xsi:type="dcterms:W3CDTF">2014-12-02T12:21:23Z</dcterms:created>
  <dcterms:modified xsi:type="dcterms:W3CDTF">2015-02-06T16:04:13Z</dcterms:modified>
</cp:coreProperties>
</file>